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62" r:id="rId3"/>
    <p:sldId id="261" r:id="rId4"/>
    <p:sldId id="257" r:id="rId5"/>
    <p:sldId id="259" r:id="rId6"/>
    <p:sldId id="258" r:id="rId7"/>
    <p:sldId id="260" r:id="rId8"/>
    <p:sldId id="269" r:id="rId9"/>
    <p:sldId id="270" r:id="rId10"/>
    <p:sldId id="271" r:id="rId11"/>
    <p:sldId id="272" r:id="rId12"/>
    <p:sldId id="273" r:id="rId13"/>
    <p:sldId id="264" r:id="rId14"/>
    <p:sldId id="265" r:id="rId15"/>
    <p:sldId id="268" r:id="rId16"/>
    <p:sldId id="266" r:id="rId17"/>
    <p:sldId id="267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45" autoAdjust="0"/>
    <p:restoredTop sz="94660"/>
  </p:normalViewPr>
  <p:slideViewPr>
    <p:cSldViewPr>
      <p:cViewPr varScale="1">
        <p:scale>
          <a:sx n="83" d="100"/>
          <a:sy n="83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88814-64AA-4F96-99B7-ABA60A89238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A405D-3758-4479-BF69-CFB7D089D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have the best plans in the world but if you have no training how good are they??</a:t>
            </a:r>
          </a:p>
          <a:p>
            <a:r>
              <a:rPr lang="en-US" baseline="0" dirty="0" smtClean="0"/>
              <a:t>Train Them , start off with soft Lock down, get them to have ownership.</a:t>
            </a:r>
          </a:p>
          <a:p>
            <a:r>
              <a:rPr lang="en-US" baseline="0" dirty="0" smtClean="0"/>
              <a:t>Know what your job is also know your Boss job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E5B92-B7A0-4CE7-8A51-40AEFE0F4A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4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57CEA2-5CC5-4523-8998-63EC59597E8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9F931-4D16-42B6-875C-773232917A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effrey.coleman@tusd1.org" TargetMode="External"/><Relationship Id="rId2" Type="http://schemas.openxmlformats.org/officeDocument/2006/relationships/hyperlink" Target="mailto:samuel.martin@tusd1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ed.gov/prevention-programs/resources/#11schoo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Jeff Coleman – Director </a:t>
            </a:r>
            <a:br>
              <a:rPr lang="en-US" sz="2000" dirty="0" smtClean="0"/>
            </a:br>
            <a:r>
              <a:rPr lang="en-US" sz="2000" dirty="0" smtClean="0"/>
              <a:t>Sam Martin – Emergency Management Specialist </a:t>
            </a:r>
            <a:br>
              <a:rPr lang="en-US" sz="2000" dirty="0" smtClean="0"/>
            </a:br>
            <a:r>
              <a:rPr lang="en-US" sz="2000" dirty="0" smtClean="0"/>
              <a:t>Tucson Unified School District  – School Safety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Arizona Twist on Customizing Emergency Plan Templates</a:t>
            </a:r>
          </a:p>
          <a:p>
            <a:r>
              <a:rPr lang="en-US" sz="4400" dirty="0" smtClean="0"/>
              <a:t>ADE Safe and Supportive Schools Conference </a:t>
            </a:r>
          </a:p>
          <a:p>
            <a:r>
              <a:rPr lang="en-US" sz="4400" dirty="0" smtClean="0"/>
              <a:t>December </a:t>
            </a:r>
            <a:r>
              <a:rPr lang="en-US" sz="4400" dirty="0"/>
              <a:t>4</a:t>
            </a:r>
            <a:r>
              <a:rPr lang="en-US" sz="4400" dirty="0" smtClean="0"/>
              <a:t>, 2015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781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EMERGENCY evacuation reunification process  (E.E.R.P.)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/>
              <a:t>Reunification sites </a:t>
            </a:r>
            <a:endParaRPr lang="en-US" sz="3000" b="1" u="sng" dirty="0"/>
          </a:p>
          <a:p>
            <a:pPr marL="0" indent="0">
              <a:buNone/>
            </a:pPr>
            <a:r>
              <a:rPr lang="en-US" sz="1900" dirty="0" smtClean="0"/>
              <a:t>Cooperation with outside entities</a:t>
            </a:r>
          </a:p>
          <a:p>
            <a:pPr marL="0" indent="0">
              <a:buNone/>
            </a:pPr>
            <a:r>
              <a:rPr lang="en-US" sz="3000" b="1" u="sng" dirty="0" smtClean="0"/>
              <a:t>Job Description</a:t>
            </a:r>
            <a:r>
              <a:rPr lang="en-US" sz="3000" u="sng" dirty="0" smtClean="0"/>
              <a:t>s </a:t>
            </a:r>
          </a:p>
          <a:p>
            <a:pPr marL="0" indent="0">
              <a:buNone/>
            </a:pPr>
            <a:r>
              <a:rPr lang="en-US" sz="1900" dirty="0" smtClean="0"/>
              <a:t>Efficiency</a:t>
            </a:r>
          </a:p>
          <a:p>
            <a:pPr marL="0" indent="0">
              <a:buNone/>
            </a:pPr>
            <a:r>
              <a:rPr lang="en-US" sz="3000" b="1" u="sng" dirty="0" smtClean="0"/>
              <a:t>Accountability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sz="1900" dirty="0" smtClean="0"/>
              <a:t>Control movement</a:t>
            </a:r>
          </a:p>
          <a:p>
            <a:pPr marL="0" indent="0">
              <a:buNone/>
            </a:pPr>
            <a:r>
              <a:rPr lang="en-US" sz="3000" b="1" u="sng" dirty="0" smtClean="0"/>
              <a:t>Response team </a:t>
            </a:r>
          </a:p>
          <a:p>
            <a:pPr marL="0" indent="0">
              <a:buNone/>
            </a:pPr>
            <a:r>
              <a:rPr lang="en-US" sz="1900" dirty="0" smtClean="0"/>
              <a:t>The more the merrier  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Report </a:t>
            </a:r>
            <a:r>
              <a:rPr lang="en-US" sz="2000" dirty="0"/>
              <a:t>of the State‘s Attorney for the Judicial District of Danbury on the Shootings at Sandy Hook Elementary School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u="sng" dirty="0" smtClean="0">
                <a:solidFill>
                  <a:srgbClr val="FF0000"/>
                </a:solidFill>
              </a:rPr>
              <a:t>http</a:t>
            </a:r>
            <a:r>
              <a:rPr lang="en-US" sz="1900" u="sng" dirty="0">
                <a:solidFill>
                  <a:srgbClr val="FF0000"/>
                </a:solidFill>
              </a:rPr>
              <a:t>://www.ct.gov/csao/lib/csao/Sandy_Hook_Final_Report.pdf</a:t>
            </a:r>
          </a:p>
        </p:txBody>
      </p:sp>
    </p:spTree>
    <p:extLst>
      <p:ext uri="{BB962C8B-B14F-4D97-AF65-F5344CB8AC3E}">
        <p14:creationId xmlns:p14="http://schemas.microsoft.com/office/powerpoint/2010/main" val="17455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Emergency procedures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u="sng" dirty="0" smtClean="0"/>
              <a:t>Hard Lock Down </a:t>
            </a:r>
          </a:p>
          <a:p>
            <a:pPr marL="0" indent="0">
              <a:buNone/>
            </a:pPr>
            <a:r>
              <a:rPr lang="en-US" sz="2800" dirty="0" smtClean="0"/>
              <a:t>Safety is everyone’s responsibility</a:t>
            </a:r>
          </a:p>
          <a:p>
            <a:pPr marL="0" indent="0">
              <a:buNone/>
            </a:pPr>
            <a:r>
              <a:rPr lang="en-US" sz="3600" b="1" u="sng" dirty="0" smtClean="0"/>
              <a:t>Soft  Lock Down </a:t>
            </a:r>
            <a:endParaRPr lang="en-US" sz="3600" b="1" u="sng" dirty="0"/>
          </a:p>
          <a:p>
            <a:pPr marL="0" indent="0">
              <a:buNone/>
            </a:pPr>
            <a:r>
              <a:rPr lang="en-US" sz="2800" dirty="0" smtClean="0"/>
              <a:t>Precautionary measure</a:t>
            </a:r>
          </a:p>
          <a:p>
            <a:pPr marL="0" indent="0">
              <a:buNone/>
            </a:pPr>
            <a:r>
              <a:rPr lang="en-US" sz="3600" b="1" u="sng" dirty="0" smtClean="0"/>
              <a:t>Evacuation</a:t>
            </a:r>
            <a:r>
              <a:rPr lang="en-US" sz="4000" b="1" u="sng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On or Off-Site</a:t>
            </a:r>
          </a:p>
          <a:p>
            <a:pPr marL="0" indent="0">
              <a:buNone/>
            </a:pPr>
            <a:r>
              <a:rPr lang="en-US" sz="3600" b="1" u="sng" dirty="0" smtClean="0"/>
              <a:t>Shelter-in-place</a:t>
            </a:r>
            <a:r>
              <a:rPr lang="en-US" sz="4000" b="1" u="sng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Extreme weather, chemical</a:t>
            </a:r>
          </a:p>
          <a:p>
            <a:pPr marL="0" indent="0">
              <a:buNone/>
            </a:pPr>
            <a:r>
              <a:rPr lang="en-US" sz="3600" b="1" u="sng" dirty="0" smtClean="0"/>
              <a:t>Reverse Evacuation 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Do not walk backwards </a:t>
            </a:r>
          </a:p>
          <a:p>
            <a:pPr marL="0" indent="0">
              <a:buNone/>
            </a:pPr>
            <a:r>
              <a:rPr lang="en-US" sz="3300" b="1" u="sng" dirty="0" smtClean="0"/>
              <a:t>Drop, Cover, Hold</a:t>
            </a:r>
            <a:endParaRPr lang="en-US" sz="3300" b="1" u="sng" dirty="0"/>
          </a:p>
          <a:p>
            <a:pPr marL="0" indent="0">
              <a:buNone/>
            </a:pPr>
            <a:r>
              <a:rPr lang="en-US" sz="2800" dirty="0"/>
              <a:t>Use this procedure during an </a:t>
            </a:r>
            <a:r>
              <a:rPr lang="en-US" sz="2800" dirty="0" smtClean="0"/>
              <a:t>earthquake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341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Training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Every staff member</a:t>
            </a:r>
            <a:r>
              <a:rPr lang="en-US" sz="2800" b="1" dirty="0" smtClean="0"/>
              <a:t> 					</a:t>
            </a:r>
          </a:p>
          <a:p>
            <a:pPr marL="0" indent="0">
              <a:buNone/>
            </a:pPr>
            <a:r>
              <a:rPr lang="en-US" sz="1800" dirty="0" smtClean="0"/>
              <a:t>Training is the key to Success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Conduct drills and evaluate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Set them up for Success, but also keep them honest 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Do your job </a:t>
            </a:r>
          </a:p>
          <a:p>
            <a:pPr marL="0" indent="0">
              <a:buNone/>
            </a:pPr>
            <a:r>
              <a:rPr lang="en-US" sz="1800" dirty="0" smtClean="0"/>
              <a:t>Understanding what needs to happen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Not knowing what to do </a:t>
            </a:r>
          </a:p>
          <a:p>
            <a:pPr marL="0" indent="0">
              <a:buNone/>
            </a:pPr>
            <a:r>
              <a:rPr lang="en-US" sz="1800" dirty="0" smtClean="0"/>
              <a:t>One shot to get this right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0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Progress – 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28 schools have </a:t>
            </a:r>
            <a:r>
              <a:rPr lang="en-US" dirty="0" smtClean="0"/>
              <a:t>had staff trained in emergency procedures.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21 schools have set dates for training</a:t>
            </a:r>
            <a:r>
              <a:rPr lang="en-US" dirty="0" smtClean="0"/>
              <a:t>. </a:t>
            </a:r>
          </a:p>
          <a:p>
            <a:r>
              <a:rPr lang="en-US" dirty="0"/>
              <a:t>43 schools have had their emergency plans updated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34 </a:t>
            </a:r>
            <a:r>
              <a:rPr lang="en-US" dirty="0"/>
              <a:t>schools have not been started</a:t>
            </a:r>
            <a:r>
              <a:rPr lang="en-US" dirty="0" smtClean="0"/>
              <a:t>.</a:t>
            </a:r>
          </a:p>
          <a:p>
            <a:r>
              <a:rPr lang="en-US" dirty="0"/>
              <a:t>3 people have completed all of the FEMA online training.    </a:t>
            </a:r>
          </a:p>
        </p:txBody>
      </p:sp>
    </p:spTree>
    <p:extLst>
      <p:ext uri="{BB962C8B-B14F-4D97-AF65-F5344CB8AC3E}">
        <p14:creationId xmlns:p14="http://schemas.microsoft.com/office/powerpoint/2010/main" val="284670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seemed like a daunting task…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But you can do it!</a:t>
            </a:r>
          </a:p>
          <a:p>
            <a:r>
              <a:rPr lang="en-US" sz="4800" dirty="0" smtClean="0"/>
              <a:t>We are willing to help in any way we can, anything we have we’ll share with you.</a:t>
            </a:r>
          </a:p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083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 matter of fact, are you from southern AZ?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helped create a Southern AZ School Safety Preparedness Consortium </a:t>
            </a:r>
          </a:p>
          <a:p>
            <a:r>
              <a:rPr lang="en-US" dirty="0" smtClean="0"/>
              <a:t>In conjunction with Pima County Emergency Management – Andrew D'Entremont</a:t>
            </a:r>
          </a:p>
          <a:p>
            <a:r>
              <a:rPr lang="en-US" dirty="0" smtClean="0"/>
              <a:t>Network and share ideas</a:t>
            </a:r>
          </a:p>
          <a:p>
            <a:r>
              <a:rPr lang="en-US" dirty="0" smtClean="0"/>
              <a:t>Next meeting is on 1-26-16</a:t>
            </a:r>
          </a:p>
          <a:p>
            <a:r>
              <a:rPr lang="en-US" dirty="0" smtClean="0"/>
              <a:t>To get on the mailing list, contact us or Andy: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Andrew.D’Entremont@pima.gov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4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Sam Martin</a:t>
            </a:r>
          </a:p>
          <a:p>
            <a:pPr marL="0" indent="0">
              <a:buNone/>
            </a:pPr>
            <a:r>
              <a:rPr lang="en-US" dirty="0"/>
              <a:t> Phone: (520) 225-4936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>
                <a:hlinkClick r:id="rId2"/>
              </a:rPr>
              <a:t>samuel.martin@tusd1.org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Jeff Coleman</a:t>
            </a:r>
          </a:p>
          <a:p>
            <a:pPr marL="0" indent="0">
              <a:buNone/>
            </a:pPr>
            <a:r>
              <a:rPr lang="en-US" dirty="0" smtClean="0"/>
              <a:t>Phone: (520) 225-4924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jeffrey.coleman@tusd1.org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428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Tucson unified School District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 Schools or Program Sites</a:t>
            </a:r>
          </a:p>
          <a:p>
            <a:r>
              <a:rPr lang="en-US" dirty="0" smtClean="0"/>
              <a:t>15 Support Sites</a:t>
            </a:r>
          </a:p>
          <a:p>
            <a:r>
              <a:rPr lang="en-US" dirty="0" smtClean="0"/>
              <a:t>49,500 students</a:t>
            </a:r>
          </a:p>
          <a:p>
            <a:r>
              <a:rPr lang="en-US" dirty="0" smtClean="0"/>
              <a:t>6000 employees</a:t>
            </a:r>
          </a:p>
          <a:p>
            <a:r>
              <a:rPr lang="en-US" dirty="0" smtClean="0"/>
              <a:t>250 Square Miles</a:t>
            </a:r>
          </a:p>
          <a:p>
            <a:r>
              <a:rPr lang="en-US" dirty="0" smtClean="0"/>
              <a:t>330 Buses transporting 17,000  students daily</a:t>
            </a:r>
          </a:p>
          <a:p>
            <a:r>
              <a:rPr lang="en-US" dirty="0" smtClean="0"/>
              <a:t>10 vacant closed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7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School Safety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 24/7 </a:t>
            </a:r>
            <a:r>
              <a:rPr lang="en-US" altLang="en-US" dirty="0"/>
              <a:t>operation </a:t>
            </a:r>
            <a:r>
              <a:rPr lang="en-US" altLang="en-US" dirty="0" smtClean="0"/>
              <a:t>staffed by:</a:t>
            </a:r>
            <a:endParaRPr lang="en-US" altLang="en-US" dirty="0"/>
          </a:p>
          <a:p>
            <a:r>
              <a:rPr lang="en-US" altLang="en-US" dirty="0"/>
              <a:t> </a:t>
            </a:r>
            <a:r>
              <a:rPr lang="en-US" altLang="en-US" dirty="0" smtClean="0"/>
              <a:t>5 Armed School </a:t>
            </a:r>
            <a:r>
              <a:rPr lang="en-US" altLang="en-US" dirty="0"/>
              <a:t>Safety Officers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4 </a:t>
            </a:r>
            <a:r>
              <a:rPr lang="en-US" altLang="en-US" dirty="0"/>
              <a:t>Traffic Safety Officers</a:t>
            </a:r>
          </a:p>
          <a:p>
            <a:r>
              <a:rPr lang="en-US" altLang="en-US" dirty="0"/>
              <a:t> 9 </a:t>
            </a:r>
            <a:r>
              <a:rPr lang="en-US" altLang="en-US" dirty="0" smtClean="0"/>
              <a:t>Armed </a:t>
            </a:r>
            <a:r>
              <a:rPr lang="en-US" altLang="en-US" dirty="0"/>
              <a:t>Uniformed Security Officers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2  Armed Emergency Management Specialists</a:t>
            </a:r>
            <a:endParaRPr lang="en-US" altLang="en-US" dirty="0"/>
          </a:p>
          <a:p>
            <a:r>
              <a:rPr lang="en-US" altLang="en-US" dirty="0"/>
              <a:t> 5 </a:t>
            </a:r>
            <a:r>
              <a:rPr lang="en-US" altLang="en-US" dirty="0" smtClean="0"/>
              <a:t>Dispatchers</a:t>
            </a:r>
          </a:p>
          <a:p>
            <a:r>
              <a:rPr lang="en-US" altLang="en-US" dirty="0" smtClean="0"/>
              <a:t> Key </a:t>
            </a:r>
            <a:r>
              <a:rPr lang="en-US" altLang="en-US" dirty="0"/>
              <a:t>Control </a:t>
            </a:r>
            <a:r>
              <a:rPr lang="en-US" altLang="en-US" dirty="0" smtClean="0"/>
              <a:t>Office</a:t>
            </a:r>
          </a:p>
          <a:p>
            <a:r>
              <a:rPr lang="en-US" altLang="en-US" dirty="0" smtClean="0"/>
              <a:t> 4 Clerical Staff</a:t>
            </a:r>
            <a:endParaRPr lang="en-US" altLang="en-US" dirty="0"/>
          </a:p>
          <a:p>
            <a:r>
              <a:rPr lang="en-US" altLang="en-US" dirty="0" smtClean="0"/>
              <a:t> 200 </a:t>
            </a:r>
            <a:r>
              <a:rPr lang="en-US" altLang="en-US" dirty="0"/>
              <a:t>Crossing Guards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Historically our emergency </a:t>
            </a:r>
            <a:r>
              <a:rPr lang="en-US" dirty="0"/>
              <a:t>p</a:t>
            </a:r>
            <a:r>
              <a:rPr lang="en-US" dirty="0" smtClean="0"/>
              <a:t>lanning function was with the District Risk Management Department.</a:t>
            </a:r>
          </a:p>
          <a:p>
            <a:r>
              <a:rPr lang="en-US" dirty="0" smtClean="0"/>
              <a:t>School Safety practiced the plans, attended drills, and helped implement plans when needed.</a:t>
            </a:r>
          </a:p>
          <a:p>
            <a:r>
              <a:rPr lang="en-US" dirty="0" smtClean="0"/>
              <a:t>Leadership, Risk Management and School Safety all recognized that this organizational separation of the same function was problematic.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in SY 14-15, the responsibility of creating and maintaining plans came to School Safety. </a:t>
            </a:r>
          </a:p>
          <a:p>
            <a:r>
              <a:rPr lang="en-US" dirty="0" smtClean="0"/>
              <a:t>Our District was operating on paper plans based on the 2006 ADE template.  </a:t>
            </a:r>
          </a:p>
          <a:p>
            <a:r>
              <a:rPr lang="en-US" dirty="0" smtClean="0"/>
              <a:t>A commitment was made to upgrade to the ADE 2013 template.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an Emergency Management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SY 14-15 funding was obtained for an emergency unit.</a:t>
            </a:r>
          </a:p>
          <a:p>
            <a:r>
              <a:rPr lang="en-US" dirty="0" smtClean="0"/>
              <a:t>Two Emergency Management Specialists were brought on to work on the transition to the 2013 template</a:t>
            </a:r>
          </a:p>
          <a:p>
            <a:r>
              <a:rPr lang="en-US" dirty="0" smtClean="0"/>
              <a:t>An Office Assistant was hired to track the process.</a:t>
            </a:r>
          </a:p>
          <a:p>
            <a:r>
              <a:rPr lang="en-US" dirty="0" smtClean="0"/>
              <a:t>The personnel got on board in the latter part of this same year, work really began in SY 15-16.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8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Obstacles to the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time with the Administrators was and continues to remain an issue.</a:t>
            </a:r>
          </a:p>
          <a:p>
            <a:r>
              <a:rPr lang="en-US" dirty="0" smtClean="0"/>
              <a:t>Cooperation from other private and governmental agencies to arrange safe and size appropriate off site evacuation sites.</a:t>
            </a:r>
          </a:p>
          <a:p>
            <a:r>
              <a:rPr lang="en-US" dirty="0" smtClean="0"/>
              <a:t>The Emergency Management Specialists soon recognized the ADE template may not be “one size fits all.”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E.R.P. Minimum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u="sng" dirty="0" smtClean="0"/>
              <a:t>National Incident Management </a:t>
            </a:r>
            <a:r>
              <a:rPr lang="en-US" sz="8000" b="1" u="sng" dirty="0"/>
              <a:t>S</a:t>
            </a:r>
            <a:r>
              <a:rPr lang="en-US" sz="8000" b="1" u="sng" dirty="0" smtClean="0"/>
              <a:t>ystem</a:t>
            </a:r>
          </a:p>
          <a:p>
            <a:pPr marL="0" indent="0">
              <a:buNone/>
            </a:pPr>
            <a:r>
              <a:rPr lang="en-US" sz="8000" dirty="0" smtClean="0"/>
              <a:t>     </a:t>
            </a:r>
            <a:r>
              <a:rPr lang="en-US" sz="8000" dirty="0"/>
              <a:t>	</a:t>
            </a:r>
            <a:r>
              <a:rPr lang="en-US" sz="8000" dirty="0" smtClean="0"/>
              <a:t>ICS </a:t>
            </a:r>
          </a:p>
          <a:p>
            <a:pPr mar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     TRAINING </a:t>
            </a:r>
          </a:p>
          <a:p>
            <a:pPr marL="0" indent="0">
              <a:buNone/>
            </a:pPr>
            <a:r>
              <a:rPr lang="en-US" sz="8000" b="1" u="sng" dirty="0" smtClean="0"/>
              <a:t>Emergency Response Plan (E.R.P.)</a:t>
            </a:r>
          </a:p>
          <a:p>
            <a:pPr marL="0" indent="0">
              <a:buNone/>
            </a:pPr>
            <a:r>
              <a:rPr lang="en-US" sz="8000" dirty="0" smtClean="0"/>
              <a:t>   	Purpose</a:t>
            </a:r>
          </a:p>
          <a:p>
            <a:pPr marL="0" indent="0">
              <a:buNone/>
            </a:pPr>
            <a:r>
              <a:rPr lang="en-US" sz="8000" dirty="0" smtClean="0"/>
              <a:t>	Approval</a:t>
            </a:r>
          </a:p>
          <a:p>
            <a:pPr marL="0" indent="0">
              <a:buNone/>
            </a:pPr>
            <a:r>
              <a:rPr lang="en-US" sz="8000" dirty="0" smtClean="0"/>
              <a:t>	Communication</a:t>
            </a:r>
          </a:p>
          <a:p>
            <a:pPr marL="0" indent="0">
              <a:buNone/>
            </a:pPr>
            <a:r>
              <a:rPr lang="en-US" sz="8000" dirty="0" smtClean="0"/>
              <a:t>	Control</a:t>
            </a:r>
          </a:p>
          <a:p>
            <a:pPr marL="0" indent="0">
              <a:buNone/>
            </a:pPr>
            <a:r>
              <a:rPr lang="en-US" sz="8000" dirty="0" smtClean="0"/>
              <a:t>   	Coordination</a:t>
            </a:r>
          </a:p>
          <a:p>
            <a:pPr marL="0" indent="0">
              <a:buNone/>
            </a:pPr>
            <a:r>
              <a:rPr lang="en-US" sz="8000" b="1" u="sng" dirty="0" smtClean="0"/>
              <a:t>Plan Development and Maintenance</a:t>
            </a:r>
          </a:p>
          <a:p>
            <a:pPr marL="0" indent="0">
              <a:buNone/>
            </a:pPr>
            <a:r>
              <a:rPr lang="en-US" sz="8000" b="1" dirty="0" smtClean="0"/>
              <a:t>  	</a:t>
            </a:r>
            <a:r>
              <a:rPr lang="en-US" sz="8000" dirty="0" smtClean="0"/>
              <a:t>Update Plan </a:t>
            </a:r>
            <a:endParaRPr lang="en-US" sz="8000" dirty="0"/>
          </a:p>
          <a:p>
            <a:pPr marL="0" indent="0">
              <a:buNone/>
            </a:pPr>
            <a:r>
              <a:rPr lang="en-US" sz="8000" dirty="0" smtClean="0"/>
              <a:t>	Collaborate</a:t>
            </a:r>
          </a:p>
          <a:p>
            <a:pPr marL="0" indent="0">
              <a:buNone/>
            </a:pPr>
            <a:r>
              <a:rPr lang="en-US" sz="8000" dirty="0" smtClean="0"/>
              <a:t>	Annual training</a:t>
            </a:r>
          </a:p>
          <a:p>
            <a:pPr marL="0" indent="0">
              <a:buNone/>
            </a:pPr>
            <a:r>
              <a:rPr lang="en-US" sz="8000" dirty="0" smtClean="0"/>
              <a:t>	Practice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400" dirty="0" smtClean="0"/>
              <a:t>Additional </a:t>
            </a:r>
            <a:r>
              <a:rPr lang="en-US" sz="6400" dirty="0"/>
              <a:t>tools to aid in developing and implementing an ERP is found at </a:t>
            </a:r>
            <a:r>
              <a:rPr lang="en-US" sz="6400" dirty="0">
                <a:hlinkClick r:id="rId3"/>
              </a:rPr>
              <a:t>www.azed.gov/prevention-programs/resources/#11school</a:t>
            </a:r>
            <a:r>
              <a:rPr lang="en-US" sz="6400" dirty="0"/>
              <a:t>resourse.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Additional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tools to aid in developing and implementing an ERP is found at 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  <a:hlinkClick r:id="rId3"/>
              </a:rPr>
              <a:t>www.azed.gov/prevention-programs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hlinkClick r:id="rId3"/>
              </a:rPr>
              <a:t>/resources/#11school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resourse.</a:t>
            </a:r>
            <a:endParaRPr lang="en-US" sz="2800" dirty="0">
              <a:latin typeface="Arial"/>
              <a:ea typeface="Times New Roman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Changes and Challenges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u="sng" dirty="0" smtClean="0"/>
              <a:t>Developing  best Practices </a:t>
            </a:r>
            <a:endParaRPr lang="en-US" sz="3300" b="1" u="sng" dirty="0"/>
          </a:p>
          <a:p>
            <a:pPr marL="0" indent="0">
              <a:buNone/>
            </a:pPr>
            <a:r>
              <a:rPr lang="en-US" sz="2200" dirty="0" smtClean="0"/>
              <a:t>Research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300" b="1" u="sng" dirty="0" smtClean="0"/>
              <a:t>What is our end-state product </a:t>
            </a:r>
          </a:p>
          <a:p>
            <a:pPr marL="0" indent="0">
              <a:buNone/>
            </a:pPr>
            <a:r>
              <a:rPr lang="en-US" sz="2200" dirty="0" smtClean="0"/>
              <a:t>Final product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300" b="1" u="sng" dirty="0" smtClean="0"/>
              <a:t>Consistency  in our decision process</a:t>
            </a:r>
          </a:p>
          <a:p>
            <a:pPr marL="0" indent="0">
              <a:buNone/>
            </a:pPr>
            <a:r>
              <a:rPr lang="en-US" sz="2000" dirty="0" smtClean="0"/>
              <a:t>Simplicity</a:t>
            </a:r>
          </a:p>
          <a:p>
            <a:endParaRPr lang="en-US" sz="3300" b="1" u="sng" dirty="0" smtClean="0"/>
          </a:p>
          <a:p>
            <a:pPr marL="0" indent="0">
              <a:buNone/>
            </a:pPr>
            <a:r>
              <a:rPr lang="en-US" sz="3300" b="1" u="sng" dirty="0" smtClean="0"/>
              <a:t>Incorporate strategies that fit the needs of the School</a:t>
            </a:r>
          </a:p>
          <a:p>
            <a:pPr marL="0" indent="0">
              <a:buNone/>
            </a:pPr>
            <a:r>
              <a:rPr lang="en-US" sz="2000" dirty="0" smtClean="0"/>
              <a:t>Job Descriptions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7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622</Words>
  <Application>Microsoft Office PowerPoint</Application>
  <PresentationFormat>On-screen Show (4:3)</PresentationFormat>
  <Paragraphs>157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Jeff Coleman – Director  Sam Martin – Emergency Management Specialist  Tucson Unified School District  – School Safety</vt:lpstr>
      <vt:lpstr>Tucson unified School District overview</vt:lpstr>
      <vt:lpstr> School Safety Overview</vt:lpstr>
      <vt:lpstr>Background</vt:lpstr>
      <vt:lpstr>Background</vt:lpstr>
      <vt:lpstr>Creating an Emergency Management Section</vt:lpstr>
      <vt:lpstr>Early Obstacles to the planning Process</vt:lpstr>
      <vt:lpstr>E.R.P. Minimum requirements</vt:lpstr>
      <vt:lpstr>Changes and Challenges   </vt:lpstr>
      <vt:lpstr>EMERGENCY evacuation reunification process  (E.E.R.P.)</vt:lpstr>
      <vt:lpstr>Emergency procedures  </vt:lpstr>
      <vt:lpstr>Training</vt:lpstr>
      <vt:lpstr>  Progress – Where are we at?</vt:lpstr>
      <vt:lpstr>It seemed like a daunting task…</vt:lpstr>
      <vt:lpstr>As a matter of fact, are you from southern AZ?</vt:lpstr>
      <vt:lpstr>Contacts</vt:lpstr>
      <vt:lpstr>Thanks!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Samuel</dc:creator>
  <cp:lastModifiedBy>Martin, Samuel</cp:lastModifiedBy>
  <cp:revision>23</cp:revision>
  <cp:lastPrinted>2015-11-23T20:55:12Z</cp:lastPrinted>
  <dcterms:created xsi:type="dcterms:W3CDTF">2015-11-13T21:44:55Z</dcterms:created>
  <dcterms:modified xsi:type="dcterms:W3CDTF">2015-11-30T22:54:33Z</dcterms:modified>
</cp:coreProperties>
</file>